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6" r:id="rId4"/>
    <p:sldId id="267" r:id="rId5"/>
    <p:sldId id="257" r:id="rId6"/>
    <p:sldId id="258" r:id="rId7"/>
    <p:sldId id="259" r:id="rId8"/>
    <p:sldId id="260" r:id="rId9"/>
    <p:sldId id="261" r:id="rId10"/>
    <p:sldId id="268" r:id="rId11"/>
    <p:sldId id="262" r:id="rId12"/>
    <p:sldId id="269" r:id="rId13"/>
    <p:sldId id="263" r:id="rId14"/>
    <p:sldId id="264" r:id="rId15"/>
    <p:sldId id="270" r:id="rId16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3B87-6621-46A2-B26B-280B3FF4F513}" type="datetimeFigureOut">
              <a:rPr lang="es-MX" smtClean="0"/>
              <a:t>25/08/2014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46769-7263-4E19-A6A0-3176B60549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2199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D62D8-28AE-4781-BE1A-659D3FC37C90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02F54-614C-4B9D-87E0-F0F1110EFF1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341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02F54-614C-4B9D-87E0-F0F1110EFF1E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494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2BAFC-3553-4D33-9255-CBC10DD76BF6}" type="datetimeFigureOut">
              <a:rPr lang="es-MX" smtClean="0"/>
              <a:pPr/>
              <a:t>25/08/2014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7375B-BF32-4263-BF95-FBCA78D71AE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Unidad 1</a:t>
            </a:r>
            <a:br>
              <a:rPr lang="es-MX" b="1" dirty="0" smtClean="0"/>
            </a:br>
            <a:r>
              <a:rPr lang="es-MX" b="1" dirty="0" smtClean="0"/>
              <a:t>Introducción.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s-MX" dirty="0" smtClean="0"/>
              <a:t>Concepto de sustentabilidad.</a:t>
            </a:r>
          </a:p>
          <a:p>
            <a:pPr>
              <a:buFontTx/>
              <a:buChar char="-"/>
            </a:pPr>
            <a:r>
              <a:rPr lang="es-MX" dirty="0"/>
              <a:t> </a:t>
            </a:r>
            <a:r>
              <a:rPr lang="es-MX" dirty="0" smtClean="0"/>
              <a:t>Principios de la sustentabilidad.</a:t>
            </a:r>
          </a:p>
          <a:p>
            <a:pPr>
              <a:buFontTx/>
              <a:buChar char="-"/>
            </a:pPr>
            <a:r>
              <a:rPr lang="es-MX" dirty="0"/>
              <a:t> </a:t>
            </a:r>
            <a:r>
              <a:rPr lang="es-MX" dirty="0" smtClean="0"/>
              <a:t>Dimensiones de la sustentabilidad. </a:t>
            </a:r>
          </a:p>
          <a:p>
            <a:pPr>
              <a:buFontTx/>
              <a:buChar char="-"/>
            </a:pPr>
            <a:r>
              <a:rPr lang="es-MX" dirty="0"/>
              <a:t> </a:t>
            </a:r>
            <a:r>
              <a:rPr lang="es-MX" dirty="0" smtClean="0"/>
              <a:t>Visión sistémica de la sustentabilidad.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2.bp.blogspot.com/_qv1JLKbilEs/S9odyBsZZ0I/AAAAAAAAAAU/xmueTgji0fU/s320/620px-Desarrollo_sostenible_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7" y="571480"/>
            <a:ext cx="4198803" cy="2571768"/>
          </a:xfrm>
          <a:prstGeom prst="rect">
            <a:avLst/>
          </a:prstGeom>
          <a:noFill/>
        </p:spPr>
      </p:pic>
      <p:pic>
        <p:nvPicPr>
          <p:cNvPr id="25604" name="Picture 4" descr="http://www.ecoportal.net/var/ecoportal_net/storage/images/objetos_relacionados/imagenes/425_6_1/1638107-1-esl-ES/425_6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500438"/>
            <a:ext cx="2857500" cy="2857500"/>
          </a:xfrm>
          <a:prstGeom prst="rect">
            <a:avLst/>
          </a:prstGeom>
          <a:noFill/>
        </p:spPr>
      </p:pic>
      <p:pic>
        <p:nvPicPr>
          <p:cNvPr id="25606" name="Picture 6" descr="http://bligoo.com/media/users/3/183971/images/public/18642/dimensiones.jpg?v=124490381089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928670"/>
            <a:ext cx="1800225" cy="1419226"/>
          </a:xfrm>
          <a:prstGeom prst="rect">
            <a:avLst/>
          </a:prstGeom>
          <a:noFill/>
        </p:spPr>
      </p:pic>
      <p:pic>
        <p:nvPicPr>
          <p:cNvPr id="5122" name="Picture 2" descr="http://www.marisaortiz.com.mx/wp-content/uploads/2012/04/hojit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3571876"/>
            <a:ext cx="3643338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Escenario Económico.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4552"/>
          </a:xfrm>
        </p:spPr>
        <p:txBody>
          <a:bodyPr/>
          <a:lstStyle/>
          <a:p>
            <a:pPr algn="just">
              <a:buNone/>
            </a:pPr>
            <a:r>
              <a:rPr lang="es-MX" dirty="0" smtClean="0"/>
              <a:t>  La dificultad radica entre los intereses que persigue el régimen de producción actual (capitalismo contemporáneo) y los objetivos que proyecta la sustentabilidad.</a:t>
            </a:r>
          </a:p>
        </p:txBody>
      </p:sp>
      <p:pic>
        <p:nvPicPr>
          <p:cNvPr id="4098" name="Picture 2" descr="http://raulherrero.blogs.generacion.net/archivos/chaplin_capitalism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826947"/>
            <a:ext cx="3286148" cy="2531011"/>
          </a:xfrm>
          <a:prstGeom prst="rect">
            <a:avLst/>
          </a:prstGeom>
          <a:noFill/>
        </p:spPr>
      </p:pic>
      <p:pic>
        <p:nvPicPr>
          <p:cNvPr id="4100" name="Picture 4" descr="http://geonova.files.wordpress.com/2011/10/tbl_nots_98_1_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786190"/>
            <a:ext cx="2786082" cy="27860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85786" y="1142984"/>
            <a:ext cx="52864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s-MX" sz="3200" dirty="0" smtClean="0"/>
              <a:t>El escenario económico se nutre de los criterios de identidad de la comunidad para estimular cambios productivos.</a:t>
            </a:r>
            <a:endParaRPr lang="es-MX" sz="3200" dirty="0"/>
          </a:p>
        </p:txBody>
      </p:sp>
      <p:sp>
        <p:nvSpPr>
          <p:cNvPr id="3074" name="AutoShape 2" descr="http://www.ernestogutierrezconte.com/wp-content/uploads/2009/12/ernesto-gutierrez-conte-20101.jpg"/>
          <p:cNvSpPr>
            <a:spLocks noChangeAspect="1" noChangeArrowheads="1"/>
          </p:cNvSpPr>
          <p:nvPr/>
        </p:nvSpPr>
        <p:spPr bwMode="auto">
          <a:xfrm>
            <a:off x="155575" y="-1462088"/>
            <a:ext cx="47625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6" name="AutoShape 4" descr="http://www.ernestogutierrezconte.com/wp-content/uploads/2009/12/ernesto-gutierrez-conte-20101.jpg"/>
          <p:cNvSpPr>
            <a:spLocks noChangeAspect="1" noChangeArrowheads="1"/>
          </p:cNvSpPr>
          <p:nvPr/>
        </p:nvSpPr>
        <p:spPr bwMode="auto">
          <a:xfrm>
            <a:off x="155575" y="-1462088"/>
            <a:ext cx="47625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8" name="AutoShape 6" descr="http://www.plataformaurbana.cl/wp-content/uploads/2009/08/alzadelasiversionesverdes.jpg"/>
          <p:cNvSpPr>
            <a:spLocks noChangeAspect="1" noChangeArrowheads="1"/>
          </p:cNvSpPr>
          <p:nvPr/>
        </p:nvSpPr>
        <p:spPr bwMode="auto">
          <a:xfrm>
            <a:off x="155575" y="-1417638"/>
            <a:ext cx="3933825" cy="2952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0" name="AutoShape 8" descr="http://www.plataformaurbana.cl/wp-content/uploads/2009/08/alzadelasiversionesverdes.jpg"/>
          <p:cNvSpPr>
            <a:spLocks noChangeAspect="1" noChangeArrowheads="1"/>
          </p:cNvSpPr>
          <p:nvPr/>
        </p:nvSpPr>
        <p:spPr bwMode="auto">
          <a:xfrm>
            <a:off x="155575" y="-1417638"/>
            <a:ext cx="3933825" cy="2952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2" name="AutoShape 10" descr="data:image/jpeg;base64,/9j/4AAQSkZJRgABAQAAAQABAAD/2wCEAAkGBhEPEBIQEBIWFRUUGBUYFhYUFRkYGBYYGxQXFhcYFRgXGycfFxkjHBQUHy8gJCcpLSwsFR4xNTAqNSYtLCoBCQoKDgwOGg8PGiokHx0qLS8qLC8sKi81KSwsNCo1LCwtLCkwKSwqLCksLCwsLCwsKSksLCwsLCktLCwsLCwsKf/AABEIAKwBJQMBIgACEQEDEQH/xAAcAAACAgMBAQAAAAAAAAAAAAAABgUHAQMEAgj/xABMEAACAQIDAwcGCgkCBQQDAAABAgMAEQQSIQUGMQcTIkFRYZEUFjI0UnEjM3JzgZKhsrPRFUJTYqKxwdLwNXQXVWOT1EOC0/EYJFT/xAAaAQEAAgMBAAAAAAAAAAAAAAAABAUBAwYC/8QANBEAAgEDAAYHCAIDAQAAAAAAAAECAwQRBRIVITNRMUFTcYGR8BMUFlKSobHRMjQjYcEi/9oADAMBAAIRAxEAPwBrn3zxi7YfByyRYeIH4GOSFy2ITmixeGa+UyZwBkNh1akWMdsXlRxAeMzI80C7OfFO4jjjdmWRruVEhCrZObCj9Zr8NQ24/k9hnxYxUuIxLBXEqwGUGFZQmQOqlbrYdQNr92lccfJRhVWNRNiAqYWTBkZ0+Eicu3T6HpBpCwtYXVbg21A1YvlZgjhll5hyIjCCGkhS/O4fygZTJIMxC6ZRck8Aa8y8p8c6TDDQYgqmG504gRoyQs2EbExh1L8coH7uay31vXgcjeFyZTicUWzAmQtEWt5OcOUF4suUxm3C4sLGurD8lWGjLBJ8SqPCsLxrIoSTLhjhlkcBNXEbHT0b2NqAh8Jylh5sErPMUEUPPusMSpLiJ8KJ4Ue7Ex9FXNk0zMAWsKY9zd/49qNIiQSxFY4pRzuTppJmysMjG2qnj3Vxw8k2DSWOQST2jWEc3nXI7wwHDxSuMnxgQnhYX1tUpuzuPBs5y8LyMTDDD0ypGWLNlPRUdI5jfq7hQEBDy0YN+fyxyEx25tQYy095/JxlAf4M57Gz2OUhuuuvE8qMUUkMcuFxCF1jabOqjyYSTGBOcBa5u4/Vv0SD12r0nJVhVimhWWcJIwaNQyf/AK7CYzAwnJe+cnVs2mlZm5LcNI8Mkk+JcxhFkzyhvKAkxnTnyVubOT6OXSw4AUBwf8ZcMBMXw86CON3QnIedyYgYYqgV9DzjAa26/p48LysLhcMgnjxOImXyjn+jCjRtBIqygqrZQq51tYtpa5vepaTkiwTIyM8xBjlj9JLjnMSMVmFk9JZALdVhqDQ/JJhGjKNLOxZcSJJCyZ5GxDK0rscls3QW1hbuNAR8vKqjTQMRLh40fHLPE8cbs3MYVZx0lk6GjAjLe50NhrXfjOVRIcGuMlwc0YZrBJXhjLLzayh4y8g50FW0C3NwRatz8lWDZy7tK2Z8S5UsuU+UYcYeQaJewRQRrcHrPCtGI5I8PJDHC+Kxbc2JVV2kRm5uSFYWjAaMqq5I1Gig8Te5oCS3k34TC4WCeON5WxVhCihb9KIyhmzMAAFGutLmxeV+NlwsE6k4iaKIu4yBBLLGzxrkzZyCFFyoIXMoJ1pn2zuNDisNhsMZZo/JcnNyRsok6MZi1JUjVSb6VxbP5L8Nh5I5IpZxkjjjZcyWl5tGjjaToXuFc+iQDZbjSgNezt+2j2NhtpYlDI8vNhliCglpJMihQxAA1HE1zYjlfw8cUEzwSKJXdGUvCHiZJuZYZDJmks1j0AdNe2uvbm4RbZUWzMJIQIngyvI3SCpKHJuq2zWvbTjauObkZwbqgM+JBClXbNGTLfEeU3kzRmx5zXo20AHvA14HlICTc24mnbEYnERRpaCJYlhdYyqlnHOG7g8Sx1NlFhVh0l43ksw00YhafECPnpJ2QNHZ3kkWQ3+DuLFQAVIIBYX1NOlAFFFFAFFFFAFFFFAFFFFAFFFFAFcW1tqphY+ck7bKBxY2vYeBN+6u2kPlKx3NvhwSMtpL377Lr2adfbXqKTe88zeFuI7anKRiG+JVUGutsx8T+QqKffLaWXP5QAOz4O/hxrRHi+gebduyylhbW/6ri3HsPCtKuZCTI8oNrX9I27L5wQO6p6jBdCRDbk+sl9m7+Y8KXZ0cKQLFNTfvAFOewN81xDCKZDDKeAbg3uvwPdVeYJlUOt7gg+kpF7Huvbx6q9rtYNPh1RRm52JVy3JPTHWeLcOHCtc4Red2DbCTXWXLRRRUIkhRRRQEVit44owxKucrshAXXoJzjsASLqE1v16WuSAd2C2zHNI0ahtM1iQMrhXKOUN9QrCxvbqIuDeuTE7srJnzTSXd2e65AQGj5pkHQ9ErbU3NwDeo7eXY64fAbQljd7+S4vILgCPMjytkKgHV7HUm1gBagGuitOGwyIOgqrfjlAF/fakneDb/ADU0i5hoxHGtFaq6ccqLl3LP4IV5eRtIKclnI+UVV/nZ+8PGjzs/eHjUT32p2M/pf6Knb9L5H68C0KKq/wA7P3h41jzs/eHjT32p2M/pf6G36XyP14Fo0VV3nZ+8PGs+dn7w8ae+1Oxn9L/Q2/S+R+vAtCiq/wCTvbTYnF4sE3CJFbXtZ/yqFw/J7i0Wbm4ctpGaIPJEWe8comEjQqhdZAyIuYhlDSXYdc6lOU4qUo4fJl3bVvb01UxjPUW1RWvDZsi5gA2UXC8Abagd162VsJAUUVBb04sxiMr15v6VqrVVSg5vqNFxWVCm6j6ETtFVr5wSf4aPOCT/AA1T7bpcmUPxFR+V+vAsqiq184JP8NHnBJ/hptulyY+IqPyv14FlUVWvnBJ/ho84JP8ADTbdLkx8RUPlZZVYLDtqpto7xy85h1GmaWIHXqMiinLerdRMbicG7wRukTSNI5sJLCNuaRG4gc4wbQjVBerG0ulcxcksItrG9V3FzisJDOGvWaV9xdiT4NJYplQLeMxlWzNbmwCjHrCWVBYLfKTbXWc2rtRMNHzj+4D2jYm32GpiWSc3g7L1zYjaUUfpuq+80j4rbs+K1zFEPAJp9vH7a5SwFhbtsPebn7a1VK0Kb1Xvf+jym5b0PS7w4Ym3Or9v5Ug8r2LDDD5HBuJLEEWvddCRwHf1adtd0GHzi+X/AD38a49qbMR1yOAytoQfd/8AeteadeFR6vQ2JKSWWUvDvCY3IdACL2KuYnB7mVSv8Iphw++6rELvLfvdHPiSD9lLW82xYsPiXh5xhaxXMuYEEXGq3Pdw6q5pMMQqjnI+HtH+q3Fe5JrcjbBKW8l8RvSXPpyH3yafVC2+0U28nuFbE4/DnUANmLE6nIC+Uam18tuJ+jhVbYfCSufg+l8hWYeJAH21cnJWIcHKZMTJ02jyhmYALqCQB+qDbj3V5zvWWeppY3Fx0Vow2OilF45Ff5LA/wAq31uNYUUUUAVCb7/6Zj/9rifwHqXnxKRi7sqi4F2IAueAues1Cb6YlG2btFVZSyYbEZgCCVvA5GYDhcdtATy8BVR77esy/LNW4vAVUe+3rMvyz/KrHR3F8Cj01wo9/wDwXKKKK6A5cKKKKAKKKKAaeRz1vHfIh+/JVr1U/I563jvkQ/fkrv2rypTYXD4iZ44W+FMeGdWcRy5Axm1ezMEyZQwADuwC9tczecaR3FjwI9xZNFLW7m9L4nETYeVURosxAVs2dc9lZSCRYKUvre7cFsRTLUQmBSjyhSERxWNvT4e5abqT+UX4uL3v/Ja328VKolJZRX6T/qz8PyitPKn9tvGjyp/bbxrVRXQ+6W/Zx8kcVqrkbfKn9tvGjyp/bbxrVRT3S37OPkhqrkbfKn9tvGjyp/bbxrVRT3S37OPkhqrkeJJ2OIwl2J+Hh6/+qtfQdfPDesYT5+H8VavLbG8kWEkgjlWT4Z1RXWMsiszBUDsOBJIAAueJ4Amqe/pwpySgkt3UsHWaHWKLxzJWq33j20cViMoPQW4QdtmsW775dO4CpzZ/KbgcQVVDJdyQoMZuxyxsoFjqWE0dhx1scp0qut6ecwkua1+aZkca6roVbttaxuNRcHUXFVyqak4t9Ba1FmOENWzXQKB1jQ92n+fZXUUF9MnZqR2cNCOu4pawG2EkAcsAPaZsrDuzC6H6D9AqUjxAI0YkfLUjxtrUapZZeYS3CNXdhol0bKLki1tNdKiNr7TRVzubItyNPSPcDx6/fWtcQSdOkR1g5reGg+sKrXf/AGo/OmMk3FwFB4dt+zvNZpW8aT1m8s95c93QK+8e0fKsS8x/WPRHYo6IH2fbTluTuGMRF5VOt0XRE6nI4ltASASNOvrrHJ/ycxbYw0l5ebniYFLjMroQdCtwwsV9IH9bhVocngRMEcHdS+HdkYA8bML2vrqBx/eFLmTUdxshu3Cpi93J3sEXKo0AAsB7hbT6K4F2HJFo1nB611I46cdOGttf5VZO3JQLgvYa3VSPo69OqlybEZxZdFHG1QYyYm+oVsLzkHTzMLHQqwziwvovVrpc9ugNOu7XKI6MsWJPOKbdMcR9J9Ie/sqLGGRlKqddSASpFrd/E+4Go/EbMOhyZeAGlveb31JuePdr1VJhUeTTq8i7IpQ6hlNwRcEdYopc3DnYwNGxPwbadwIvb7Cf/dWamp5WT2jq3q2PJiolSMi4L3u2XRonj45W06eotqOvthd4dkSRYLaTvkt5LjgCpN35wyTXYEdHLfKBc8Twp1qE33/0zH/7XE/gPWQSuGiKjV2b5QXT3ZVFVRvt6zL8s/yq214CqZ362pEuLmUtqJDfQ/lVjo7iPuKnSlvVr04xpRcmn1LP4IeiuL9MQ+1/Cfyo/TEPtfwn8qv8oodl3nYz+lnbRXF+mIfa/hP5UfpiH2v4T+VMobLvOxn9LO2iuL9MQ+1/Cfyo/TEXtfwn8qZQ2XedjP6WO3I563jvkQ/fkqxsNu3g4lkSPCwIsotKqRIqyDXSQAWfieN+JqtORXEK+KxxU36EPV+/JVuVzV481pHV2sJU6MYzWGuo54dnQo5kSJFcggsFAYguZCLgXsXZmPeSeNdFFFRCSFJ/KL8XF73/AJLThSfyi/Fxe9/5LUi24sSv0l/Vn4flFX0UUV1JxYUUUUAUUUUBoPrGE+fh/FWrs2tusuJxMGKM0qNCrKqrzZUhyM/poxVmChcylWtcAi5qk29Ywnz8P4q19D1RaS/mu46vQ/BfeJ2zuS/DQRc0ssxAdHFzGLMixohssYBISMqSRducYtc2I5+UzYjtGuKhtmToyBvRZL6ZtDwJ42Ns30h5rVi8OJY3jPB1ZT7iCP61VNZWC4ayfOkWHMbl0D4d+vLIyIffmV4/Bh7qmMBjcRx52Bu9jBc+8outd219mnCzGCW8bDVTqUdfaRrgga8CdOFq4ptnhuM9h3TEafQP61ClKpHcv2YSiz3jtosEzT4wKmukYA+gNYXpI2rgOdJaONo4OJkk9OXr0B1A+ym2CHBxsWBSRx+zBnk8bvl95tw41HbwO+JXpgRQjiuYMzH/AKrAlR1fBoWJvrXhSnnf9/0bo46jHJ1tMwNJOumWzLb2V/V9xBH0MK1bH3ikTFyTDRZ2ZmUcFYt0h9BJ+hhU3uXujLiRzadASWzORqkV7s1uBZurquFHAGuODdswzOrjKyMRbsINhqeHYDw919ZFbdBZGVljas5ks1gwI7Lgju1+0HTtr2iIAXQlbcVGpPcDwI8KgWlaLS5UnsGhPblNwffXh9ry9qMP3ka/3rDwqCsmNUkZnJa+X7P8/wANSq7yxwxHnbPl4X/V6hduoeNJmI2jIdbxqO3K2g+lwPsNQO2NriJcxYu59AtwB9pEAAFuOa3dfs3wp67SPOHHeX9uLBJ5OZ5Blads4Ui2VLBUFurQXt2MKK6dyMe+I2dg5pPSeGMse05QL/Ta/wBNYqwxjcYROVCb7/6Zj/8Aa4n8B6zvRipo0jMKk9M58oe5AjdlX4NSwzOEW47e+oDbs0zYPamfnLeS47OHByqfhBCIyRl+K45dNATqdQHdeAr585RvX8R8639Kv/DM5HTVR2ZWLeN1FqoDlG9fxHzrf0qy0d/OXcWmjOI+4VaKKKty/CiiigCiiigLI5BPWcd8iH78lXPVMcgnrOO+RD9+SrnrnbjiM5W64sgooorQRgpJ5TsYkUcOc2uZLaX6lp2queWX4rD++X7qVKtFmtFGY2sLp+xqZxLkVx+mYe0/VNH6Zh7T9U0u0V0WuyR8KWXOfmv0MX6Zh7T9U0fpmHtP1TS7RTXY+FLLnPzX6GL9Mw9p+qaP0zD2n6ppdoprsfCllzn5r9E9HtKN8ThApPx8PUf2q19I18rbM9bwnz8H4q19U1SaQk3URpno+lYv2dLOP9+kFFFFVx4OHa+xIMZHzeIjWReIvxB7VYaqe8EUlbU5I1IvhcS6kahJxzi+4EWYe/WrDorDSfSYwVCvJntInK5gt2rIxB+ho+z31MbM5JwHD4hkNuFs0hHyc9kT3hL1Y1FYUYroQwcuz9mR4dcka27TxLHtY9dQm927QnQzRJeZddNC44Ed5t42saZaKSipLDMlC7X2osQyTDKNR0k6Nx1ara/d0SKgsTtvCAGxHuWS32CbT6Kv7be6eGxlzItmIsWTQkdjAgq47mBpE2nyIo5JjeIj95HQ/wADZfBRUVW+rzPeuyn8bvLGPikBbtN2Pi97e8E1H7J2RidpYlUQMzOwW+vh4a9w14CrnwfIKt7ySRgfuq7n+JgPEGrA3a3Lwuzx8Cl3tYyNbNbsWwARe5QO+9SYRUehHiTbJDYuzRhcNDh14RRog78qgX+ys12UV7AVCb7/AOmY/wD2uJ/AepuoTff/AEzH/wC1xP4D0BMrwFfPnKN6/iPnW/pX0GvAV8+co3r+I+db+lWWjv5vuLTRnEfcKtFFFXBfhRRRQBRRRWAWRyCes475EP35Kd8VyjxqMQ0OHmmXDypEzIYxmZzlUxh3BkBfoC17nhprSRyCes475EP3pKsbD7gYCJmaKAR5pIJSIyVXPAS0XRGlgSTbrNc7ccRnK3XFkb9hbzLjHkjWKSNoiwcSACxDFQNDrcDNpwBHaKmqi8Hu3BDiHxSA866srMWJuDJzhvfvsB2BVA0FSlaCMFVzyy/FYf3y/dSrGquOWX4rD++X7qVLs+PEl2XHiUvRRRV8dQFFFFAFFFFZBu2Z63hPn4PxVr6pr5W2Z63hPn4PxVr6S23vPDg5MNFIGZ8TII0CAHLchS73IyoCyC/a4sDVJfcQ5/SXFXcS9FJmyuVHDYlYmSGb4UsqC8LHMFjKq3NytkZudAs1iLEmw1pzFQCsCiivEx6Le4/yoYYGdfaHiK91TWJ3kxU2Kw0SYaYJz0OZjE4AHOLc3y8LXqwtv4TGtOrYZiEypcZwBmWRm0B7brm7RprUa3rSqptxxyItrXnWTlKOryGOilmRcdJr00IZmQXhtlyzZFfU3YkxgjUWsQQ1yNxXHNFa5V+c4/BXyc0b2uCuXneF+lltfW9SSWMFFKmfaAID3JutsgjvlCfCFT6OY34OLZuGnCd2Os3N3xB6ZJuBlsBwAXKOGl9bnX6KA7qKKKAKKKKAiN59vDBQGSyljfIHbKpIUuczdQCqfebAamoTeTbDy4LaSMFynC4/JlvcCLnIWz9RzGzC1rajW16cJYg6lWAIYEEHUEHQgjrFL++OBjTZ20nRFVnw2IzsFALfAP6R6+J8TQE5h8QHGmbT2kZfDMBeqA5RvX8R8639K+g04CvnzlG9fxHzrf0qy0d/OXcWmjOI+4VaKKKty/CiiigCiiisgsjkE9Zx3yIfvSVc9UxyCes475EP35KueucuOIzlbriyCiiitBGCq55ZfisP75fupVjVXPLL8Vh/fL91Kl2fHiS7LjxKWoooq+OoCiiigCiiisg3bM9bwnz8H4q19I7Y3SwmMlinmiBkiZGRwSGGR+cVbj9XNravm7ZnreE+fh/FWvqmqS+4hz+kuKu4V35OsI0ckcjTSc42ZmklLuWCoikseJVIwgJ6mfjmJpoAooqAVgVhjYE9lZrzKt1I7QR9lDDF/Fb7QxtGhDEyMiixHFmCj+dTr4pFOVnUHo6FgD0jlXTvIIHaRVXxckWM8pgnkxqFYpI3yiN9Qrq1vS67U8bb3WGKlWXnChVVUZR2MzA3vxGbTsOtb6yppr2bI1t7bVbrdP4JsyC4W4uQSB1kC1zbuuPEVlmABJ0A4k9VK8m5ObjKo0OixEWBkVyi9PoxDL0VHAm9+qveK3Nz8JVtkZbNFcMWl5xi9nGYHsPXrfqrQShlVgQCNQeFqxJIFBZiAALknQAdpNLLbkBixeUNcuReIaFlVQfS9IBBqLXrL7kgqwMoJbndWTN8YrKb3bW9xe1s2XvvQDPXlnAsCeOg7zYnT6AfCoKTdMNHJGz3zyyS6rfVkdRoWtdS4N9PQHvrmO6DK3RkBDMpIZTlCrEyCMoGs6EkDLp0SwvrQDRRUfsfZIwyFM2YkglrWJsqqL6m+i0UBIVCb7/6Zj/9rifwHqQ2ntEYeMysrMqglsoByqAWZjcjQAHv7Aagd69rxy4DaUa5rrhcXYkWDZY5I3yHryuMpvbq4g3oBnXgK+fOUb1/EfOt/SvoNeFVLvlupFNipnZnBZydCtvtFbIX9GxzOs3h7ujJZ6NaVR9xVlFOvmTB7cniv9tHmTB7cniv9teviaw5vyZe66EqinXzJg9uTxX+2jzJg9uTxX+2nxNYc35Ma6EqinXzJg9uTxX+2jzJg9uTxX+2nxNYc35Ma6JPkE9Zx3yIfvyVc9VZyQ7KXD4vGhCTdIvSt7UnYKtOtTrwr/5IdDOXunmrIKKKKwRwqueWX4rD++X7qVY1VxyzfFYf3y/dSpVnxokuy48fXUUvRRRXQHThRReisAKKKKA3bM9bwnz8H4q19U18rbM9bwnz8P4q19U1S33EKDSXFXcFFFFQCsCvMjWBPYCa9V5lTMpXtBHiLUBXc/K0BNh4URGM0kaHpHo5nVb+/WnjF7Zihfm5CQbKQcpIOYsB6IJHoG5Og01pCwXIZhYp4pxipyYnRwDzdiUYMAbLw0p72jsWOcqzXDAobqSCQrFsp1tlOZgff3C26rKDf/hYRvrSpt/41g8tvDBdAHzFyoUAHXMyLe5FtOcU242qSqLg3ZwyMrKhuuWxMjn0WzLxbWxAtfq04VKVpNAUUUUAUUUUAUUUUBw7U2Z5QEGcpkYNoFYMQCBmVwQbE5h2FQeqoLerYyxYDaUgZmvhcZlU2smdJJZMthc3c31JtYAU11Cb7/6Zj/8Aa4n8B6AlcNhkjHQRVva+VQL++1Ie8vx8nyjVgrwFV9vL8fJ8o1Rac4C7ywsOI+4h6zRRXHl2FFYrNZAUUUVgElyZ+uY35EX3nrtxvKkIeeDYSQtFJItlljZSsULzzEODlzokeqXJBdRe97cfJn65jfkRffemA8nOAMXMmOQx5iwVsROQpIcOFvJ0VcSyBlFg2bUGu/0f/Xh3HN3HEZ0bv71rjZJIxE0ZjvcSaNbN0CF42K2a/AZl1N71PVG4Pd7DwzNiI0tIysrNmY3DSGQ3BNvSPHqAAGgAqSqcaApc3zQFI7gH0uI7hTHS7vj6Efvb+QqBpF4tp49b0SLbioReZX2R4CjmV9keAr3RXB68uZ0Z45lfZHgKOZX2R4CvdFZ15cweOZX2R4CjmV9keAr1RTXlzBH42JRLhbKPjoeoftVq4cRtKKOSOJ5EV5c3NoWAZ8qlmyjibAXPZVQ4743DfPQ/irVlbf2FNiZ8HLHJGi4d3dg0ZZmzxPCQpDADoyMdQdQvVcHrtCtui88yjv8AiG3D744GQXTFRN6XBwfRCs32Mp7wQRepiq32byTywQhRik51WRo5RESVKRwxLq7sbERFit7BgmUKFINjgVeEAzXmQ2BPca9VhhcWNYYK7xvKDaeCFJDmeSJSO5nVT/OmPb28cuGnWNY86lY2JAJI+EYONDa5VRl7+2tse4+z1dZBhIg6kMGy6gg3BB7QRU5Ua2ozpJ68stm2pNSe5YFWXfVgwtErCzXCy3zMJEQMrFQOaOY2c+kdNLXrZjN8SmnNqGKMwzSWC/C82ufoaA8bi9jp13pmyii1SjUK/nm3SywhsufMecK+iqE6ZCQbsRY9nE3on3yfI7JCBbnbF5NAURmXMAumqkMCRa3XTRai1AQEu9WWN5OaAyzPEM0gGbKrtf0dGOQgLbUsuutaV3yJ4QakkAGSxPpW0CkgArZ+tSV0a96Y2hU2JAOU3FxwNiLjsNiR9NerUACis0UAVAb6YhW2btFQwJXDYjMAQSt4HIzDquO2p+lvzYaXymKWyxzR4mPNGemyzys5JBWylAxUcdSeA4gMS8BVU74bzQRYmVGJuHINgPzp683sV/zPEf8Aawn/AI9K21eRHDYqV5p8Zimdzdj8CLn3LEAKh3lqrmKi+ZOsq9KhNyqJvduxuFHzxw3a3gPzo88cN2t4D86ltoch2AhaFTiMUTK+RenAuuVm/Wj10U6DU1zT8kWyVTOMZi2uGK5RH0rRCWwYw5QchBsSPsNVmw6XMtNqW3ZvzOHzxw3a3gPzo88cN2t4D86lH5GdkixOOxViQt+hYE8Mx5my37TatLcj+zLqBisX0igGbIpAZsuZlMF1A01IAJZdRe9Nh0uY2pbdm/M4vPHDdreA/Ojzxw3a3gP7qmdnch2zcQmeLGYpl0482p1UMNGhB1VlI7QwNdX/AOPeB/8A6sV4xf8AxU2HS5jalt2b8w5JNppPi8aUvYJFx+VJ31I7Q5T2XGYmCCNHTC5M5LgObSiObKpI4MyIo4ljfUWvv3c5KU2a0jYTHYmMyBQ91w73CkkenCbcTwqVl3Plds74+VmAAzNh8EWsCSBc4a9gST9NXNCkqUFBdRR15xnUcorCZM7Hx3PwRTXU51UkpfLe2oXNrYG41AOnAV2Uu4fdaeJFjj2hOiKLKqwYNVUDgABh7AVs838V/wAzxH/awn/j1uNJPUtb6yqqR5iBq3E26hW/zfxX/M8R/wBrCf8Aj0sb+bnJLFGcbjcVKqswUKMLHYlGdteaUHSIgC+psOuo9zR9tSdPOMm6hOMKilLoRCeXRftF+sKPL4v2i/WFaG5IdkDNfG4vo5y3RXQJbOT8B6IJtfgToLnSsy8kGyEzZsbi1y2uCig+iGOhg1IVgWA9EHpWqi2Cvn+xZbQhyfrxN3l8X7RfrCjy6L9ov1hXPLyP7LDhBicY18/SsgW6yRRkBjDY6yixFwcpF710Q8i2ynZFXG4omTRNEsTzYktm5mwOQ3sT29hpsFfP9htCHJ+vEPLov2i/WFY8uj/aL9YVq/4QbIy5/LcWFva5VQL5QwuTBoCCLHgeq9bV5Ftl9K+Mxa5Y+dOdUSyWvm6UI4dY4jrpsFfP9htCHJ+vE48Zi4zNhQHU/DQ8CP2q1ZO8m8GJgxOGgw0ccrS5i0bMwfICoZ7gZERcw1Y6khQLm4SNjci+AeTnIMVi7wsjBiIfSBzDotFcFWWxDDiCCKcMZuGZ5ElmxbyPHbI8mFwLMljcZWbDErrrpVvZWnusNTOSBcVlVlrI69zt5Wx0btIEV4yqsim9jl1a9yMpYNlsSLC9zemClrDboSxZjFj5UzZc2TD4Jb5VCre2G1soAHYBamKFCqqCxYgAFjYFjbUkKALnjoAKnEY91rxDWRj2A/yrZRQI+ff+IL4jGYOJWIBmgDWbjeVONW/t/B41pw2GYhMqXGcAZlkZtAe265u0aa1OjBxjUIv1R+Vbq106eounJNvLv3mSeqopdCQsyLjpNemhDMyC8NsuWbIr6m7EmMEai1jcNcjZJLjRGos3ONNbQRkZeYZul1CLnRx9PLb9Y0xUVsIQswjaJyBza+XMQIeiM55ztuwGUqbWy5rgtamUVmigCiiigCiiigCiiigCiiigIPbO0YBNGjvIrxkuDGpNjbJkPROZm5wAILtqNOFR67NwEmRumAXkjSxLZy4kclbAkLlmkIOgC2vootLY/dqGd2d83StpcZcwKkPlIILfBoNbjo8ONbJdgRFBHqFDrJYEastiOrQdEcLcKAXZYtmEhmkkYEltVkIC6PlNo+ilocw4EqpNypNdGJkwS5mMksjxK5YDOWdYbSMG6Nil8nS0BIUAngZKLdLDqgjAOUKVFiB0ckqfqga5Z3F+PAm5FDbpYcrlswUtI9hlGsilW1C34M1je/SIJI0oDGzMbhILRRswzMqWZX9JY4ogLstha0Sk8MzAcTapuowbvQ545DctGzsGNiSXKlr3GlyinSx07CRUnQBRRRQBRRRQBXPi8OjZHf8A9Ilx3HIy3Pbo7V0VpxvxUnyW+6aAWUkwSLK8JcsyynKI2B+GcdG3N8WZBlDAm19Ctc64DAroZGdQyZQAX5v4OJFVFyHOXCx9R0ZSALgmX2fu5FzK9J8zLES+bp3S7Kw0sCM5HDhYVvh3Yw6kFQwsyMBmNrply6dyxxr7o1HVQEdhPIpTHklc3ZsgIcAZmimC6oMqkpGy3te9gSDavMSbPhkjmDspjabLcPluplz6lfRBnkUEGxJC6lQBJ4fdmCNkZc3QyaZtGyIiJm7cvNqR33rXLulh3dnbMWcyEk5f/UUKwHR00RdRrpqTQEJBgdnsqB5ZGYHISyuh1IQCzJdEDQEX0sVYE8a64zgXllNpCMREi3KPldZbxAL0M2ow97nS2o0uak33YgLiSxzK2cE2OueSQ6MDa7TPw14WItWcLu1DEwYFyQc2pFi2aRrkADrmk4Wvm1udaA9bASDIWw7ZgbAm2XUKLHLlUC4YNoACGBGhFSlcmy9lx4WMRRCyjhoPcBoBewAFzrpqSa66AKKKKAK04vFLEjSPoqi5rdWueFXUqwuDxH03/pQHNJtmBfSlRTroWFxbQgjtubWrOG2vDIcqOCddOvRyhNuzMp193aK0HYGHzmQpdiSblm4lg2muguL2Gmp7a2YXY8MTZ41INrXzNwzFranhdjp7uygMLt2CwJkC3AID9ElSbBgD1HqNZm27h1AYyAgmwy9Lqvew6u/vHbWsbvwcMpIAKgF3IAsRYXbTQ292lY83cPfNla/SPpvxJuSOlodePcKA6F2vAdBKp1A0PWzFVH0kEDtrUNvw3tdh0gmqNxJsOrge2sLsCAZbIeiyOOk3FL5OvgAbAdgA6q9NsOArlKXGfPqzGz9RBJ0t1W4dVAZj25h2taVdbaX11KgAjqN3UfTWf03Blzc4LaA63tdS4zW4aKfC1aBu5hwLBCB0tAzD0ipPA9qCtibDgAsE0uD6TaWzWtroOm5t2sTQG+HaUbllRgxW17a2uWFvf0T9nbRXnDbMijLFFsWtfUnhew1OgF7AdQtRQH//2Q=="/>
          <p:cNvSpPr>
            <a:spLocks noChangeAspect="1" noChangeArrowheads="1"/>
          </p:cNvSpPr>
          <p:nvPr/>
        </p:nvSpPr>
        <p:spPr bwMode="auto">
          <a:xfrm>
            <a:off x="155575" y="-784225"/>
            <a:ext cx="2790825" cy="1638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4" name="AutoShape 12" descr="data:image/jpeg;base64,/9j/4AAQSkZJRgABAQAAAQABAAD/2wCEAAkGBhQSEBQUEBQWFBQUFhUVFBYYFRUVFRUUFBQVFRUVFRcYHCYfFxkjGhQUHy8gIycpLCwsFR4xNTAqNSYrLCkBCQoKDgwOGg8PGi0lHyQsLCosKSwsKSksLSwsLCwsLCksLCwsLCksLCwsLCwsLCwpLCwsLCksLCksLCksLCksLP/AABEIAMIBAwMBIgACEQEDEQH/xAAcAAABBQEBAQAAAAAAAAAAAAAAAgMEBQYBBwj/xABCEAABAwEFBQUFBAkCBwAAAAABAAIRAwQFEiExBkFRYXETIoGRoRQVMrHRI0JSwQczQ2JygpLh8BayJFNUc4Pi8f/EABoBAQADAQEBAAAAAAAAAAAAAAABAgMEBQb/xAAtEQACAgEDAwEHBAMAAAAAAAAAAQIRAxIhMQRBURMiQnGRocHwFDJhgVLh8f/aAAwDAQACEQMRAD8A9xWf2itj2vaGPLe6ZAMb96Vft8Fp7OmYP3jvz3DgqOjZ3vPdaXHfGfmVlOXZHj9b1eq8WPnyX9wW+Wu7SpLsWQc7OIGkq7lYevYXsHfY4DiRl5q92Ya7A4knDMNG7LUjzCQk+C3RdVNtYZR/su0IQtT1gQhCAEIQgBCEIAQhCAEIQgBCEIAQhCAEIQgBCEIAQhCAEIQgBCEIAQhCAEIQgMReBPa1J1xu+ZWk2eLewGHWTi6zv8IVdtBdZDjUaJafijcePRVdjtrqTsTDHEbj1CwT0y3PnYTfS9Q3Nef+m3ISaVINENAAzyGQzzKqLPtMwjvtIPKCPNSffbODvT6rZNM93Hlx5Fqi7LFCrvfjODvT6qNeF/DszgBDjkCYy5o3RM8ihFyfYl3peoogZYiTpigjLXQp2wW8VWB2QJmWyCRmsnZqIeSXud1ABJPiU6bI0OBa50SJkAGN8EHVUUpPc86HUdRN+oo+y+1r5+TYoVb78Z+F3p9Ue/Gfhd6fVaHqWWSFXe+2fhd6fVd99N4O9PqgssEKu99N/C70+qPfbfwu9PqgssUKv99M4O9Pqj30zg70+qCywQq/3y3g70+qPfLeDvT6oLLBCr/fLeDvT6o99M4O9PqgssEKu99s4O9Pqj32zg70+qCyxQq732zg70+qPfbODvT6oLLFCrvfjODvT6o99s4O9PqgssUKv99M4O9PqgXyzg70+qC0WCFDpXo1xAAOZjd9VMQkEIQgBCEIAVXbtn2Pkt7juXwnqPopz7U0PDCQHESBxTyhpMynjx5VpkrMNa7I6m4tdqPI9E5ZK33T4Kw2h+M/yx5BVND4h1WNaZHhSg+m6hKL22+TLDCkVKMiE6HILlse5JJxalwV5Y5h/wAhPMtQOuXyUsEHTNQLYwA5eIWbuPB5c4T6WOvHK4+H9iWAlNakWf4RKdlaI9OEtUVLyEIXJRKFjsISZQUJOlclclcJQCsSMSRK5KAcxLkpvEjEgFkrkpEolALxIlRqtra34ioT78A0aT5BRZRziuWW0olUVS/XbmjxKbp7RuJiGTvg/wBksp60TRhdBVDS2j4tBjWCnxtGwfE145hpd8kslZYsv7G77Rn8Q+a0SyF1XrSqVGYHgnEMtDrwOa14Uo2g0+AQhCkuCEIQGQvxzjWcXAjc2fwjSPn4pule9VogPMc4PzWwqUg4Q4AjgRIWY2hszGPbgAbIJMdVjKLW54XVdNPDeWMvs9yvr2hzzLzJT9ls8ZnwXLEMj1UiVMY92X6Tpk6zTdsWAk1qciEz7WJj13J0PnRXtM9BTx5U4p32ZCr2fDvTlns4IBPkpDgDqJQFXQrOWHQwjk1Vt4FSiVxACud52UIQAhJ1ozQU9Z2angEiEIEYUYV0hcQk5hSSxKKEA3gRhSyVwoDkJu0OhrjwCclNWjNruhQrLhmTq3kHEgEB/wCFxg+HEdFGZWgw4Q7jBjzUK97NTqHDVw5/Dj7p/ldx8VVvu57BNK0VWNB0Lg8Zczu5LM4JNeS+Frk4Dk8iREkGN4KiUbXn+tpuG/u6/wBOnioBvl7Gy5rHyNQ4tJPMZwVDqX7T32Ug5mQ9ok+AzQzSl+UXtQtBBYY5mQ3wgp5lqIP6xoPDCfroqGjeTQ2WUWtJ3OdjXW3jVJycymNMmAmPFCdzVUKpyLoJG+OG8cFttltpGuBZVqSREEmfAleS1Le1udWo5/GTA/pGSd2dvjHVqOpB2GGiAAcXCBInopRrjbXtI9/a6dM11ZbZG8S44JHwyRwPLgtSrp2d+OetWCEIUmgJLqYOoB6hKQgM/ebQKpgRp8gq61sJbl4q7vCiC8np8lBtLgwSeMKr4OXPGLhJSdIraOAjPXmpTKQAySa1ppOByM7soPmlXXSJaZ03fnCpF70cXTzjHIoKntyvuLwLmFSuxSTSWh6QxgXMKfwLvZhAR0QnjRXOyQHabQW/FEkT0Sq9JgmH58N6VTblHFw9Em00u+7qgI6E52SDTQDRXCnMKSWoBELiWQklCRJUS8q+CmTnwyUxRLzo4qZ5ZhQymT9rPM7VtLSxGlaRh3AuE03DjyKQ26KDzNFzmZTNKocJnTumQpV7bO06p+1xO1DTPwgmY5gGY6ws5S2NezE6lVfRiciRmBqe6YiOSrscT09nRb07sLHuxFtRpgiWgOmc5yiVDt9OnTccTTGocGMI6ZOBEc1DNsfSntLVSeMs306hnkCzPzCdtNRz2h7H2UtMjEKxaObSKgkGFBVRd7jfbAzgc5uWR9nJ10GT9E1aLtrlwLbRLf4MJlOWOoCGtZ2TzijK0NMnMloGEQu223V2nuUmjIa1JnPUQBIUl1adL7EOz7MVXHvVGOByOLG6PBau6LrFJrmmo4jLEG9xpjQd3M+aylG3Ww1CwUmtAPecGl7QOswVoKFN7WtNd7nl2Ypgim2eDsO7eeiMmbl3aPUf0eWD7R1VrYaG9ni3OcDJw8hl6reLD/oyvYOoFrnCS4loGQAOgA6BbhWideCtIIQhWNwQhCAq7ae+fD5JldvE/aHw+QTIqKDJiPYG48fpAjSOClSmO1XRUUVRSOOML0rkelcKQKiMSkudwowpyEAIBrCudkniAiUA0GadUVm953VPtGaMObuqAiYSuFpUzAuFqAhEFJIU3Cjs0BXrhCmupBJ7AICHCbrsBaZ4FS7XhY0ucshe17OJ1gfhHPSVDZlkyKKop7wAxZOPcJJwnXLKeKg1rOHg55xEnUTnuUS3XwZcIA67uIKoLu2nDahZVeWskwT3hyneAqUcPpyatFlUuIukOHaMJGQABw9Z18FWtuFoqFrW4Wg5uAfik8sJHJaD3izDixGPxNOJv9vFM17aw59r3YMnE3IdJlLZEZzRV2C57JT7oc/HnJgycoM5ZDVT6hZOQc6NN3zXT2pEnE5uoIwRG44pzEaBQK1orjNlmeRuOJn5Ex0QtvJ8/UmUnOcMNOkGsAyxVIGZz7rcyVK9nH7VwLQAA0DC2TvO9w5ErIG2W3GR2RaOBBEeI1T7bJXqSKheeLabCJ6uOami/p13RudjKwAqlri7v6niB/mmkL1DZu+XOIpvz1gnXovH7kx0GEBrQCWnOXBojSBvV5s3f1YWwkkAAEMaMxGUk8XH0QRbUtSPaEJixVy+m1x3iV1aHpp2rHkIQhJTXiPtD4fIKMKaevOpFU+HyCjCqoM3yO9lzSmtTQqpXaBCBwtSgwSCPLmmcaWx/wDnggFZpQeo/bLgqoCVK4WqP2qW2qgHmEgrr3w53VJZqEmuO+fBAL7Zc7ZNSlYggFhyUCUhlQBPCoEABdhc7RdxoCo2nMUh1815ztJa4s9SowAlsHgcjmDvla/b28XU2Nc0Yg0y5o1c0jOOfBYft6NrZNN2MGQ4ThqN5O+hVGcWV+1fYiWOvRtrZmHxnBh7evEKnvHYJ5nsntcdYPdJ/JOv2Ncx/aWesaThmCRHnucFZWS8LWwgVqTahGrmHC9zeOE5eqj4GTk4u8b/AKZkqVxWui4DA4DpIPkrOvZMdMdpRxO0IwwRzkxPmtay9WfeD6Z4PaW+uiV2znSWEObGUOBhLKvPJ7tGM7ANb2bn12N4YHAA8JBIhJFmp0zIrEnJwBJaCZJkgNzWsrNef2YJ5tBUQ2R5nFRaCY3DLmI3pZKy/mxROvmmNagdnuxHyy0lRam1LW/AKjsoyJA8lpDdg30wfBOU7taCIps8WhNiynDwZ+zW61VRhoUzTBiTqSeZV9c1irUagc89pWfDcRMhk8tJV7dFAPqNpte3E7IAGNF6Hc2xdOm4VKvee3No+6Dx5lStzWDc3SRe3dTLaTAdQ0IUlC0PQiqSQIQhCTOXw77Z3h8gofaJvaWsRaHZ7m7/AN0KqdXJ3lQZsuTaBxXRXHFUjBzTgdGhzQFuK3BPUH/P8iqPPecuScY+NHHzQgs8a7jUH2zzS/awgJfaLoqKL7SEe0t4oSWFCvmOoT1rqxUPgoNnqDEMxqFIvA/aGOAQgDVSe0TMrsoB3tClB5TMrolASGniU60c1DzXQ4oCt2ra0UwXEAfCSdM+PJeS3jspNQ1KDjTfJghxAPDA8fJy9X2kM0e9ETocwZ4jgvOftaDi2hhfTkxRfkRvPZv39PRUZx5G4ydFR7xt9HKqwVm6SRhP9QyKsGbYNGVanVpE8WFzestUiltBSB+0bUoE5EOBw+YyhWNirsfOAtImQWlsEEcAqs5Zte9H7f6IFLamzOhvbUzORBJb54gkP9mOhpc4e0ZeBVhabqpOHea09abCf7qtdshZTrRYegLM/AwmxROH8r8/od94UW5NqME6d5uZ81FftHSb8dZsz+L6Jn/Rdnk/Zsjdm8fnmg7H2YfsxlzKnY0XpeWMVNs6EjC59Q/utcU7Zb9r1z/w9Ds25/a1dB0aNSinYbNRJdLRGkuyHIAEZpmptJSjBRDqusBohgJ56IaKMX+2PzNNsbY2stbHOcXy4Y6hgYjrhptGQbME9F7iCvAtladUV21a8TILWDINaDuHDnvXvFktAexrhoRKvE68D9poeQhCsdYIQhAYvaVk2h2W5v8AtCgNoaZdVb3+37d3PD/tCgVSBpCgzYzTso3J/wBigZpthg5Zkrr6pnmgOexg70oWTIQg1FxtogRHVAK9gdr6IbYnbgEkWh28wke0u0nJASDZjvXfZoUQWtwmUUrdMngMzzQgkihOcLrsjnPqoL9pGjKcTuDRJ8lGftC+ZbT6YnAeglRZR5IouO3I4pxlcrOPvutu7MeJP5KI++a5y7jjmYa8tPLIjTmllPWibMVDwR7V08wsRSvuSG1MbHnc45Hm1wMOHqpb6vAzvifqo1FH1FdjW+0f5IXe15FZHtiYzw8pBn1SX2uq3NriSN2IjylNRX9SvA5tte5pAEbi0+EjF6FZF9sh5NMdpSfngkb99MnQ/ulP7T211TBiMtMtO/MbuqyI7Whm3vU3Zwcx/wCpUclKU7ZsLPeNF/dxAOGjHjC8HgA7XwJCW65KD83U2zxjCT0c2Cqy7LwoWloa8NJ0NJ8E9Wz+Wam/6daP1FatR4APxt45NfOSqcslpdW0P+5WNEsqV29KxI8A8FNOumrq201m8nNov8cgEh9itjQcFelU4Y6RY7zYYXH1rcB+ps7jyqvB9QhG/lfnxGq1zWj/AKxwH/bYOmiq62x1apnUtTj4u+QVg+3W7/pafP7YJmpaLxPw0aLOr8Ueqnc1i5rhr6EKz7A0g7vvc/wAHmSrxlKz2ZoMspgauLgT4T+QVDadnrfXyrV2NHBpMegzT13/AKP6Te9Ve6sRu0bPzKfFl20/3zv4E67779qtDW0Gu7JjgXviDVg5ATnhnOSve9nx/wANT6H5leOUqtKhgYIZMQGjIDmRovS9i7yJaaTjp3m9N4Vk9zbDNa14NShCFc9AEIQgMff7R7S6Z0b/ALQq93eIiYV7fFlaariSZgT5BVVRoBGEdSoM2Mh3DJD3OkZDPeuQSlBqASDnnmUl4OcBD6R/+JRJA5oBH+dFyprBzGqXhMZ79VVXvVcwRTgu0EnL01QrKWlWdvG9Bk1ubjoPzPLmq11Q6Egk/dBgRzOrlymzCNZJ+Jx1cfyHJRLVWAANUSCYECQOElUbOGeVtj7qsCWktEwGgNgnh/dN17XEY3Bs7hrkJiTooPx5sIphvp/KcvErjGNMgsxOyk4jA3khxyHgoMXInNrMrNB1bIMaZjQOH5FM1LLGkuDiMQnM83HVzRoGiAFAFB9JwOMQZw6QRGbXHfyU+nXbUpncMw7PzzCgq21xwOlzXgsLg8eGXAiNIXbtxYYrOxnmBkBlu46+KSA0AQAABkYAAH5BZG1bQufa3Ck4hoEA5CRvTkQTnaRt6tFuKTIPLIeYTVpvJrBGNjQPxPEj81kTe7j8T8g3UuCz9otIcXS4Z+JKmjSOBvlmovXa6zYDTaHVS46wGid0HUZ70mkeyDBV0eA4HgTq125YylZcTwBJJ+Hqr69r4FShTcOGF4/C5oieimjd4kqSNWy47PWAc5gxcRlPl+ScZchZPZ1nAHPC4Cq2BlvzHmsbct4Gme68wYynu+Wi1N3324uhzQ4cRkfRQ0zmyQnHvsTPZ64yPYvH8T6Zyz5jVKZWrCcVInPLDVYTH80KS61DUAkxpP1TD7xIz7KqegY4+Uqphu+w2+1vBBNCrwydSOvHNcNsq7qDv5qlNo9JKaffwH7C0n/w/wB1GrbR1D+rsdodwxBrB+akuot9vz5ktgtBiGUmDm57yPAAJVW1NpUi6rUECdwY2eQGqoLdeV4vH2VnFIZGZxv6Z5eii/6Rr1nB9srYt8ZwOUZAKaNVjXvNL4bjt37QF9pxicHw55E/wjcF6xsZbIrtMZHu8+9lPyWDsV1UbOAY00Jzd0Y0anotjsRZKj7S19QFjfu0z8QDc8T40JjTcpNrTa0nqSEIWh6YIQhAYraSu4WlwB3N/wBoUBtqIyUzaezVHWlxaxxENzAJHwhVrbFV303/ANJUFGSW1Vx1YrjbHUn9W7yKUbJUn4Hf0lCBFO0HQCEogtzJTlKxP3sd5FOvsbj9xx8CgIotkwIVDa2h1R78y8S0Z/CIBho0zyWiqWKrlDD5aKmve76rHYmjk9pyxR95p3OjjkVDMM3BRvtDoYTOemIw9x4YRk3xTuIGRkeI/IhMm8KYccc0XnXGMJMad7Q+aYqU2vOJtSm52QkOAhvAYc5O867slQ4JRGLTZHUyXNksOo1jdB3lv+FLdaO0wh1KRxdDWYtMuPkn3WMhkBwObiXHFkTrhaNw3BKqWIYZLnEYWg5y52HTdIPSFBS/JGqlriRUh2H7oaSGbgXN1cJ8EOY2i2ajw2mNRB7ziNQBvJ3JNptpEuLXsAAGQaKhJ0aHGYHGAqG/LyEHEcDC2BmXOd5896UXjBy2HL4vl1RsA4GGYZq8jjUO7oPFZ5ljLu8GgjMAkA5jVRK1uc8QwEMGp3nrwCttnaDnB4jQgnP5bpCvwdmn047Cqd3ZfAwHjHqn27PvqfFA5x/kq1ZZHddCJ1HgFMoMLXQdHbp3ga5qLMHlfYr2XE2m3E0TUaQWu8DII5grKkAS0ayZHHgttXqRMzrrOnTcsxfVjx1WvaD3xJHMGAepRGmGTb3KttnqUnTTGJp3ajpyKubrvZpcO/2TuDhAPQ6KZdtFzPjaSOI16OH0V1ZLqpVJLmNdO4xHkpbLZJruiys9IlgdkXFuo+EnhIyhPClP5jh4qup7P06edHFTM/dqVGDyGU+ClCzvAyrPJ/eZSqA+MNKocDj4Y+LORlOfVK9nO8eqiYqwMjsidJwvbl4OKWK1Q/E2mfGofmoI0seNmhpcTlrxy6BdDWkZYiTwEfPRJbWfIyaM9w+pS3Pd95waOWp8/opLRgyVZaIDuByEk4n5r0fZi6Gsptqaue0HoD+awuxl3CtaGtwksEuquzl0AwCeBMBerMaAAAIAyA4BXij0cGL3mdQhCudgIQhACEIQAhCEAIQhACiXjd7azMLvA8FLQhDSapnnt8bLPpgwwvZ+73subSstXpUWE4gGH96nhPqF7Wo9psFOp+sY13UKmk5JdN/izxapeVFutQeAn5KDX2jpN+HHU6NDfUr2StsXZHa0W+GXyTB2Asf/ACh56+aaTL9M/H1PC7ReNa1tc2iOywmRMOLuU6BZa1XOWumr2jnb8QIz67wvpS8NgKOE+ztFMnUbj9FkLy2bqUzD2GNAYkR1UXRWU5YXVbfnc8bo3blLZj/Ny09y2MsZoWl0Z5EdCFoXXMyc2NHGG5z1Q+7WxAE+f1UNmU8+rYjhuWZHgI+a6WRnrzUh9iJXfc4dqCerneigxTRRPsbnnJpic8wNNZOgW/8A0fbL03uqdswVMVODIyHebhw8IgwdU3cexr3kYWENG90ho5gbyvSLouptnp4W5nVzt7irLc7cMXkf8GZtn6PW/sSOjvqs5eGybwCKlIkDfB9CF6uhW0m8umj7ro8Y934TAkciSfQpDrM+DEcj/Zew1rtpv+JjT4Jj/T9n/wCU3yUaWYvpZ/weSusztw9f7JQszuQ9V6yy4qA/ZM8Wg/NOtuukNKTB/I36JpJXSy8o8ls1x1auTQ9/8DYHmNPNX93/AKOHuINQimN+eN5HDgPNeiNbGQXVOk2j06XLIV13RTs7MFJsDedXOPFx3qahCsdCVcAhCEJBCEIAQhCAEIQgBCEIAQhCAEIQgBCEIASXsByIBHMShCDky9+2RgIhjfvfdHFZe0UWz8I8ghC53yfM5tsskhVGi3F8I8gtfcVjZhBwNnF+EcAhCmPJfpt8qs0DRGQ0XUIW59GCEIQAhCEAIQhACEIQAhCEAIQhAf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6" name="AutoShape 14" descr="http://www.plataformaurbana.cl/wp-content/uploads/2009/08/alzadelasiversionesverdes.jpg"/>
          <p:cNvSpPr>
            <a:spLocks noChangeAspect="1" noChangeArrowheads="1"/>
          </p:cNvSpPr>
          <p:nvPr/>
        </p:nvSpPr>
        <p:spPr bwMode="auto">
          <a:xfrm>
            <a:off x="155575" y="-1417638"/>
            <a:ext cx="3933825" cy="2952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8" name="AutoShape 16" descr="http://www.ernestogutierrezconte.com/wp-content/uploads/2009/12/ernesto-gutierrez-conte-20101.jpg"/>
          <p:cNvSpPr>
            <a:spLocks noChangeAspect="1" noChangeArrowheads="1"/>
          </p:cNvSpPr>
          <p:nvPr/>
        </p:nvSpPr>
        <p:spPr bwMode="auto">
          <a:xfrm>
            <a:off x="155575" y="-1462088"/>
            <a:ext cx="47625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90" name="Picture 18" descr="http://www.definicionabc.com/wp-content/uploads/Sustentabilida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8698" y="3714752"/>
            <a:ext cx="2333641" cy="3000396"/>
          </a:xfrm>
          <a:prstGeom prst="rect">
            <a:avLst/>
          </a:prstGeom>
          <a:noFill/>
        </p:spPr>
      </p:pic>
      <p:pic>
        <p:nvPicPr>
          <p:cNvPr id="3092" name="Picture 20" descr="http://www.saberinvertir.es/wp-content/uploads/2011/10/indice-de-producci%C3%B3n-industrial-para-agos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714752"/>
            <a:ext cx="4071934" cy="2494986"/>
          </a:xfrm>
          <a:prstGeom prst="rect">
            <a:avLst/>
          </a:prstGeom>
          <a:noFill/>
        </p:spPr>
      </p:pic>
      <p:pic>
        <p:nvPicPr>
          <p:cNvPr id="3094" name="Picture 22" descr="https://encrypted-tbn3.google.com/images?q=tbn:ANd9GcTbxCdu7gHVk5i7wfgo2stTl7Tl6WZ8wMlevrk3WADwKsS4R9_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1142984"/>
            <a:ext cx="24765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Escenario Sociocultural.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428736"/>
            <a:ext cx="6786610" cy="292895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2800" dirty="0" smtClean="0"/>
              <a:t>Se entiende como un proceso de diálogo que implica </a:t>
            </a:r>
            <a:r>
              <a:rPr lang="es-MX" sz="2800" b="1" dirty="0" smtClean="0"/>
              <a:t>aprendizaje y construcción</a:t>
            </a:r>
            <a:r>
              <a:rPr lang="es-MX" sz="2800" dirty="0" smtClean="0"/>
              <a:t> colectiva de ideas y propuestas. </a:t>
            </a:r>
          </a:p>
          <a:p>
            <a:pPr algn="just">
              <a:buNone/>
            </a:pPr>
            <a:r>
              <a:rPr lang="es-MX" sz="2800" dirty="0" smtClean="0"/>
              <a:t>Se trata de cimentar la democracia, la equidad social y la realidad socioeconómica de la comunidad.</a:t>
            </a:r>
            <a:endParaRPr lang="es-MX" sz="2800" dirty="0"/>
          </a:p>
        </p:txBody>
      </p:sp>
      <p:pic>
        <p:nvPicPr>
          <p:cNvPr id="2050" name="Picture 2" descr="http://www.ecured.cu/images/3/30/Sociocultur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214818"/>
            <a:ext cx="2786082" cy="2395537"/>
          </a:xfrm>
          <a:prstGeom prst="rect">
            <a:avLst/>
          </a:prstGeom>
          <a:noFill/>
        </p:spPr>
      </p:pic>
      <p:pic>
        <p:nvPicPr>
          <p:cNvPr id="2052" name="Picture 4" descr="http://4.bp.blogspot.com/_1HnGSBby3jc/TDN8lZTtMwI/AAAAAAAAAF4/etfHxWJofEk/s1600/SOCIOCULTUR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4258191"/>
            <a:ext cx="3429024" cy="22426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Escenario Natural.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/>
          <a:lstStyle/>
          <a:p>
            <a:pPr algn="just">
              <a:buNone/>
            </a:pPr>
            <a:r>
              <a:rPr lang="es-MX" dirty="0" smtClean="0"/>
              <a:t>Comprender el escenario natural es evitar el colapso de la sociedad, percibir las formas diversas que adopta el flujo de energía. </a:t>
            </a:r>
            <a:endParaRPr lang="es-MX" dirty="0"/>
          </a:p>
        </p:txBody>
      </p:sp>
      <p:pic>
        <p:nvPicPr>
          <p:cNvPr id="1026" name="Picture 2" descr="http://4.bp.blogspot.com/_GHkxiQIazoY/SKtQ1iHY5CI/AAAAAAAAAC0/f4LGvjeHxiQ/s400/cataratasiguazu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959783"/>
            <a:ext cx="2786082" cy="2196719"/>
          </a:xfrm>
          <a:prstGeom prst="rect">
            <a:avLst/>
          </a:prstGeom>
          <a:noFill/>
        </p:spPr>
      </p:pic>
      <p:pic>
        <p:nvPicPr>
          <p:cNvPr id="1028" name="Picture 4" descr="http://www.sextaestrella.com/wp-content/uploads/2009/03/cayo_redond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2764" y="3949032"/>
            <a:ext cx="2952712" cy="2214534"/>
          </a:xfrm>
          <a:prstGeom prst="rect">
            <a:avLst/>
          </a:prstGeom>
          <a:noFill/>
        </p:spPr>
      </p:pic>
      <p:sp>
        <p:nvSpPr>
          <p:cNvPr id="1030" name="AutoShape 6" descr="http://img.webme.com/pic/a/argentinalive/loscardones2.jpg"/>
          <p:cNvSpPr>
            <a:spLocks noChangeAspect="1" noChangeArrowheads="1"/>
          </p:cNvSpPr>
          <p:nvPr/>
        </p:nvSpPr>
        <p:spPr bwMode="auto">
          <a:xfrm>
            <a:off x="155575" y="-1371600"/>
            <a:ext cx="3810000" cy="2867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2" name="Picture 8" descr="http://img.webme.com/pic/a/argentinalive/loscardones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3941945"/>
            <a:ext cx="2857520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0034" y="463333"/>
            <a:ext cx="607223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s-MX" sz="2800" dirty="0" smtClean="0"/>
              <a:t>Las perturbaciones ambientales más que la estabilidad son el objeto de interés. Por ejemplo el calentamiento global es un estado de complejidad que a todo el mundo interesa, dado que los cambios que genera a todos afecta pero muy pocos pueden explicarlo.</a:t>
            </a:r>
            <a:endParaRPr lang="es-MX" sz="2800" dirty="0"/>
          </a:p>
        </p:txBody>
      </p:sp>
      <p:pic>
        <p:nvPicPr>
          <p:cNvPr id="29698" name="Picture 2" descr="http://www.buscasdeweb.com/blogg/wp-content/uploads/2012/02/calentamiento-global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357694"/>
            <a:ext cx="1969844" cy="2286016"/>
          </a:xfrm>
          <a:prstGeom prst="rect">
            <a:avLst/>
          </a:prstGeom>
          <a:noFill/>
        </p:spPr>
      </p:pic>
      <p:pic>
        <p:nvPicPr>
          <p:cNvPr id="29700" name="Picture 4" descr="http://reporterofcn.files.wordpress.com/2011/11/14-05-08-ciencia-calentamiento-climatico-un-estudio-refuerza-las-conclusiones-de-la-on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285728"/>
            <a:ext cx="2214578" cy="2595556"/>
          </a:xfrm>
          <a:prstGeom prst="rect">
            <a:avLst/>
          </a:prstGeom>
          <a:noFill/>
        </p:spPr>
      </p:pic>
      <p:pic>
        <p:nvPicPr>
          <p:cNvPr id="29702" name="Picture 6" descr="http://2.bp.blogspot.com/-hHIXfxiqBfE/Tgybmj4yHXI/AAAAAAAAACw/olRL8GxpZwo/s1600/Cambioclima-CalentamientoGlobalWarming17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3714752"/>
            <a:ext cx="3929058" cy="2946794"/>
          </a:xfrm>
          <a:prstGeom prst="rect">
            <a:avLst/>
          </a:prstGeom>
          <a:noFill/>
        </p:spPr>
      </p:pic>
      <p:pic>
        <p:nvPicPr>
          <p:cNvPr id="29704" name="Picture 8" descr="http://www.webquestceys.com/majwq/public/files/files_user/websquet2011/calentamiento_global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0" y="3214686"/>
            <a:ext cx="3000396" cy="24421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71473" y="1000108"/>
            <a:ext cx="800105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 smtClean="0"/>
              <a:t>A finales de la década de 1960 el concepto de Desarrollo Sustentable comenzó  a tomar forma cuando el club de Roma convocó a distintas personalidades con el propósito de discutir problemas globales que amenazaban a la especie humana.</a:t>
            </a:r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La conferencia de las Naciones Unidas sobre el Ambiente Humano celebrada en Junio de 1972 proclamó al ambiente </a:t>
            </a:r>
            <a:r>
              <a:rPr lang="es-MX" sz="3200" b="1" dirty="0" smtClean="0"/>
              <a:t>“El hábitat mundial del hombre”.</a:t>
            </a:r>
            <a:endParaRPr lang="es-MX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500042"/>
            <a:ext cx="850112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 smtClean="0"/>
              <a:t>En Estocolmo el tema principal fue la pobreza entre los que destacaron: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dirty="0" smtClean="0"/>
              <a:t>Vivienda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dirty="0" smtClean="0"/>
              <a:t>Agua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dirty="0" smtClean="0"/>
              <a:t>Salud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dirty="0" smtClean="0"/>
              <a:t>Higiene</a:t>
            </a:r>
          </a:p>
          <a:p>
            <a:pPr algn="just">
              <a:buFont typeface="Arial" pitchFamily="34" charset="0"/>
              <a:buChar char="•"/>
            </a:pPr>
            <a:r>
              <a:rPr lang="es-MX" sz="3200" dirty="0" err="1" smtClean="0"/>
              <a:t>Nutricion</a:t>
            </a:r>
            <a:endParaRPr lang="es-MX" sz="3200" dirty="0" smtClean="0"/>
          </a:p>
          <a:p>
            <a:pPr algn="just">
              <a:buFont typeface="Arial" pitchFamily="34" charset="0"/>
              <a:buChar char="•"/>
            </a:pPr>
            <a:r>
              <a:rPr lang="es-MX" sz="3200" dirty="0" err="1" smtClean="0"/>
              <a:t>Catastrofes</a:t>
            </a:r>
            <a:r>
              <a:rPr lang="es-MX" sz="3200" dirty="0" smtClean="0"/>
              <a:t> Naturales</a:t>
            </a:r>
          </a:p>
          <a:p>
            <a:pPr>
              <a:buFont typeface="Arial" pitchFamily="34" charset="0"/>
              <a:buChar char="•"/>
            </a:pPr>
            <a:endParaRPr lang="es-MX" dirty="0"/>
          </a:p>
          <a:p>
            <a:endParaRPr lang="es-MX" dirty="0" smtClean="0"/>
          </a:p>
        </p:txBody>
      </p:sp>
      <p:pic>
        <p:nvPicPr>
          <p:cNvPr id="2050" name="Picture 2" descr="http://www.pobrezamundial.com/wp-content/uploads/pobrez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428736"/>
            <a:ext cx="2561063" cy="1851435"/>
          </a:xfrm>
          <a:prstGeom prst="rect">
            <a:avLst/>
          </a:prstGeom>
          <a:noFill/>
        </p:spPr>
      </p:pic>
      <p:pic>
        <p:nvPicPr>
          <p:cNvPr id="2052" name="Picture 4" descr="http://defiestas.files.wordpress.com/2012/03/salud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500570"/>
            <a:ext cx="2214578" cy="2214578"/>
          </a:xfrm>
          <a:prstGeom prst="rect">
            <a:avLst/>
          </a:prstGeom>
          <a:noFill/>
        </p:spPr>
      </p:pic>
      <p:pic>
        <p:nvPicPr>
          <p:cNvPr id="2054" name="Picture 6" descr="http://ntic.uson.mx/wikiseguridad/images/6/62/Desastres-naturales-los-tornado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4786322"/>
            <a:ext cx="2198092" cy="1785950"/>
          </a:xfrm>
          <a:prstGeom prst="rect">
            <a:avLst/>
          </a:prstGeom>
          <a:noFill/>
        </p:spPr>
      </p:pic>
      <p:pic>
        <p:nvPicPr>
          <p:cNvPr id="2056" name="Picture 8" descr="http://2.bp.blogspot.com/-XRWK-zhwEB0/TZEkAkzriCI/AAAAAAAAABg/p__8zHrqUmM/s1600/M-Varejo-Higie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1928802"/>
            <a:ext cx="3071834" cy="1882738"/>
          </a:xfrm>
          <a:prstGeom prst="rect">
            <a:avLst/>
          </a:prstGeom>
          <a:noFill/>
        </p:spPr>
      </p:pic>
      <p:pic>
        <p:nvPicPr>
          <p:cNvPr id="2058" name="Picture 10" descr="http://www.sonora.gob.mx/work/models/Sonora/Resource/87/2/images/viviend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3929066"/>
            <a:ext cx="3071834" cy="2141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57224" y="928670"/>
            <a:ext cx="76438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/>
              <a:t>En 1983 la ONU estableció la Comisión Mundial sobre el Medio Ambiente y el Desarrollo. El grupo de trabajo conocido como comisión </a:t>
            </a:r>
            <a:r>
              <a:rPr lang="es-MX" sz="2800" dirty="0" err="1" smtClean="0"/>
              <a:t>Brundtland</a:t>
            </a:r>
            <a:r>
              <a:rPr lang="es-MX" sz="2800" dirty="0" smtClean="0"/>
              <a:t>  (Gro Harlem </a:t>
            </a:r>
            <a:r>
              <a:rPr lang="es-MX" sz="2800" dirty="0" err="1" smtClean="0"/>
              <a:t>Brundtland</a:t>
            </a:r>
            <a:r>
              <a:rPr lang="es-MX" sz="2800" dirty="0" smtClean="0"/>
              <a:t>) publicaron el documento llamado Nuestro Futuro o conocido como informe </a:t>
            </a:r>
            <a:r>
              <a:rPr lang="es-MX" sz="2800" dirty="0" err="1" smtClean="0"/>
              <a:t>Brundtland</a:t>
            </a:r>
            <a:r>
              <a:rPr lang="es-MX" sz="2800" dirty="0" smtClean="0"/>
              <a:t>, el cual advierte que la humanidad debe cambiar los modos de vivir y de </a:t>
            </a:r>
          </a:p>
          <a:p>
            <a:pPr algn="just"/>
            <a:r>
              <a:rPr lang="es-MX" sz="2800" dirty="0" smtClean="0"/>
              <a:t>interacción comercial si no desea el advenimiento de una era con niveles de sufrimiento humano y</a:t>
            </a:r>
          </a:p>
          <a:p>
            <a:pPr algn="just"/>
            <a:r>
              <a:rPr lang="es-MX" sz="2800" dirty="0"/>
              <a:t>d</a:t>
            </a:r>
            <a:r>
              <a:rPr lang="es-MX" sz="2800" dirty="0" smtClean="0"/>
              <a:t>egradación ecológica inaceptables.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Concepto de Sustentabilidad.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dirty="0" smtClean="0"/>
              <a:t>Tres categorías constituyen los principales núcleos de la definición: </a:t>
            </a:r>
          </a:p>
          <a:p>
            <a:pPr algn="just">
              <a:buFontTx/>
              <a:buChar char="-"/>
            </a:pPr>
            <a:r>
              <a:rPr lang="es-MX" dirty="0" smtClean="0"/>
              <a:t>Límites.</a:t>
            </a:r>
          </a:p>
          <a:p>
            <a:pPr algn="just">
              <a:buFontTx/>
              <a:buChar char="-"/>
            </a:pPr>
            <a:r>
              <a:rPr lang="es-MX" dirty="0" smtClean="0"/>
              <a:t>Potencial de la naturaleza.</a:t>
            </a:r>
          </a:p>
          <a:p>
            <a:pPr algn="just">
              <a:buFontTx/>
              <a:buChar char="-"/>
            </a:pPr>
            <a:r>
              <a:rPr lang="es-MX" dirty="0" smtClean="0"/>
              <a:t>Complejidad ambiental.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dirty="0" smtClean="0"/>
              <a:t>    El concepto de sustentabilidad promueve una nueva alianza naturaleza-cultura fundando una nueva economía, reorientando los potenciales de la ciencia y tecnología y construyendo una nueva cultura política fundada en la ética de la sustentabilidad.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El desarrollo sustentable debe asegurar las satisfacción de las necesidades del presente sin comprometer la capacidad de las futuras generaciones.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Principios de la Sustentabilidad.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dirty="0" smtClean="0"/>
              <a:t>  Los principios de la sustentabilidad están inspirados en una diversidad de propuestas y declaratorias que datan de 1962. </a:t>
            </a:r>
            <a:endParaRPr lang="es-MX" dirty="0"/>
          </a:p>
          <a:p>
            <a:pPr>
              <a:buNone/>
            </a:pPr>
            <a:r>
              <a:rPr lang="es-MX" dirty="0" smtClean="0"/>
              <a:t>Estos principios se visualizan desde la perspectiva de la biósfera los cuales son:</a:t>
            </a:r>
          </a:p>
          <a:p>
            <a:pPr>
              <a:buFontTx/>
              <a:buChar char="-"/>
            </a:pPr>
            <a:r>
              <a:rPr lang="es-MX" b="1" dirty="0" smtClean="0"/>
              <a:t>Una sola tierra</a:t>
            </a:r>
            <a:r>
              <a:rPr lang="es-MX" dirty="0" smtClean="0"/>
              <a:t> con un </a:t>
            </a:r>
            <a:r>
              <a:rPr lang="es-MX" b="1" dirty="0" smtClean="0"/>
              <a:t>futuro común</a:t>
            </a:r>
            <a:r>
              <a:rPr lang="es-MX" dirty="0" smtClean="0"/>
              <a:t> para la humanidad. </a:t>
            </a:r>
          </a:p>
          <a:p>
            <a:pPr>
              <a:buFontTx/>
              <a:buChar char="-"/>
            </a:pPr>
            <a:r>
              <a:rPr lang="es-MX" dirty="0" smtClean="0"/>
              <a:t>Pensar </a:t>
            </a:r>
            <a:r>
              <a:rPr lang="es-MX" b="1" dirty="0" smtClean="0"/>
              <a:t>globalmente</a:t>
            </a:r>
            <a:r>
              <a:rPr lang="es-MX" dirty="0" smtClean="0"/>
              <a:t> y actuar </a:t>
            </a:r>
            <a:r>
              <a:rPr lang="es-MX" b="1" dirty="0" smtClean="0"/>
              <a:t>localmente</a:t>
            </a:r>
            <a:r>
              <a:rPr lang="es-MX" dirty="0" smtClean="0"/>
              <a:t>.</a:t>
            </a:r>
          </a:p>
          <a:p>
            <a:pPr>
              <a:buFontTx/>
              <a:buChar char="-"/>
            </a:pPr>
            <a:r>
              <a:rPr lang="es-MX" dirty="0" smtClean="0"/>
              <a:t>Principio de precaución.</a:t>
            </a:r>
          </a:p>
          <a:p>
            <a:pPr>
              <a:buFontTx/>
              <a:buChar char="-"/>
            </a:pPr>
            <a:r>
              <a:rPr lang="es-MX" dirty="0" smtClean="0"/>
              <a:t>Responsabilidad colectiva y equidad social.</a:t>
            </a:r>
          </a:p>
          <a:p>
            <a:pPr>
              <a:buFontTx/>
              <a:buChar char="-"/>
            </a:pPr>
            <a:r>
              <a:rPr lang="es-MX" dirty="0" smtClean="0"/>
              <a:t>Justicia ambiental y calidad de vida de las generaciones presentes y futuras.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Dimensiones de la sustentabilidad.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MX" dirty="0" smtClean="0"/>
              <a:t> Dimensión = aspecto (medida física)</a:t>
            </a:r>
          </a:p>
          <a:p>
            <a:pPr algn="just">
              <a:buNone/>
            </a:pPr>
            <a:r>
              <a:rPr lang="es-MX" dirty="0" smtClean="0"/>
              <a:t>Escenario = Lugar donde se desarrolla una acción o un suceso o conjunto de circunstancias o ambiente que rodean a una persona o situación.</a:t>
            </a:r>
          </a:p>
          <a:p>
            <a:pPr algn="just">
              <a:buNone/>
            </a:pPr>
            <a:r>
              <a:rPr lang="es-MX" dirty="0" smtClean="0"/>
              <a:t>El escenario comprende al menos tres elementos centrales:</a:t>
            </a:r>
          </a:p>
          <a:p>
            <a:pPr algn="just">
              <a:buFontTx/>
              <a:buChar char="-"/>
            </a:pPr>
            <a:r>
              <a:rPr lang="es-MX" dirty="0" smtClean="0"/>
              <a:t>La gente.</a:t>
            </a:r>
          </a:p>
          <a:p>
            <a:pPr algn="just">
              <a:buFontTx/>
              <a:buChar char="-"/>
            </a:pPr>
            <a:r>
              <a:rPr lang="es-MX" dirty="0" smtClean="0"/>
              <a:t>El territorio en su dimensión geomorfológica. </a:t>
            </a:r>
          </a:p>
          <a:p>
            <a:pPr algn="just">
              <a:buFontTx/>
              <a:buChar char="-"/>
            </a:pPr>
            <a:r>
              <a:rPr lang="es-MX" dirty="0" smtClean="0"/>
              <a:t>Tiempo.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563</Words>
  <Application>Microsoft Office PowerPoint</Application>
  <PresentationFormat>Presentación en pantalla (4:3)</PresentationFormat>
  <Paragraphs>50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de Office</vt:lpstr>
      <vt:lpstr>Unidad 1 Introducción.</vt:lpstr>
      <vt:lpstr>Presentación de PowerPoint</vt:lpstr>
      <vt:lpstr>Presentación de PowerPoint</vt:lpstr>
      <vt:lpstr>Presentación de PowerPoint</vt:lpstr>
      <vt:lpstr>Concepto de Sustentabilidad.</vt:lpstr>
      <vt:lpstr>Presentación de PowerPoint</vt:lpstr>
      <vt:lpstr>Presentación de PowerPoint</vt:lpstr>
      <vt:lpstr>Principios de la Sustentabilidad.</vt:lpstr>
      <vt:lpstr>Dimensiones de la sustentabilidad.</vt:lpstr>
      <vt:lpstr>Presentación de PowerPoint</vt:lpstr>
      <vt:lpstr>Escenario Económico.</vt:lpstr>
      <vt:lpstr>Presentación de PowerPoint</vt:lpstr>
      <vt:lpstr>Escenario Sociocultural.</vt:lpstr>
      <vt:lpstr>Escenario Natural.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 Introducción.</dc:title>
  <dc:creator>New</dc:creator>
  <cp:lastModifiedBy>gato_muerto@live.com.mx</cp:lastModifiedBy>
  <cp:revision>21</cp:revision>
  <cp:lastPrinted>2014-08-25T16:37:06Z</cp:lastPrinted>
  <dcterms:created xsi:type="dcterms:W3CDTF">2012-06-26T00:17:39Z</dcterms:created>
  <dcterms:modified xsi:type="dcterms:W3CDTF">2014-08-25T16:41:40Z</dcterms:modified>
</cp:coreProperties>
</file>